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sldIdLst>
    <p:sldId id="256" r:id="rId2"/>
    <p:sldId id="257" r:id="rId3"/>
    <p:sldId id="277" r:id="rId4"/>
    <p:sldId id="278" r:id="rId5"/>
    <p:sldId id="279" r:id="rId6"/>
    <p:sldId id="284" r:id="rId7"/>
    <p:sldId id="262" r:id="rId8"/>
    <p:sldId id="271" r:id="rId9"/>
    <p:sldId id="263" r:id="rId10"/>
    <p:sldId id="272" r:id="rId11"/>
    <p:sldId id="285" r:id="rId12"/>
    <p:sldId id="276" r:id="rId13"/>
    <p:sldId id="281" r:id="rId14"/>
    <p:sldId id="282" r:id="rId15"/>
    <p:sldId id="287" r:id="rId16"/>
    <p:sldId id="283" r:id="rId17"/>
    <p:sldId id="280" r:id="rId18"/>
    <p:sldId id="274" r:id="rId19"/>
    <p:sldId id="28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569"/>
  </p:normalViewPr>
  <p:slideViewPr>
    <p:cSldViewPr snapToGrid="0" snapToObjects="1">
      <p:cViewPr varScale="1">
        <p:scale>
          <a:sx n="36" d="100"/>
          <a:sy n="36" d="100"/>
        </p:scale>
        <p:origin x="21" y="1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5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966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52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0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47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35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925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98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07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498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524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87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027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56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790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300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72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096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embed/uFldGppHFak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Week 11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Module 11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8732" y="1295574"/>
            <a:ext cx="6350000" cy="42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89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458" y="338204"/>
            <a:ext cx="10434180" cy="59101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Objectives:</a:t>
            </a:r>
            <a:endParaRPr lang="en-US" dirty="0"/>
          </a:p>
          <a:p>
            <a:r>
              <a:rPr lang="en-US" dirty="0"/>
              <a:t>Practice proving neutral advice to support client choice</a:t>
            </a:r>
          </a:p>
          <a:p>
            <a:r>
              <a:rPr lang="en-US" dirty="0"/>
              <a:t>Practice incorporating MI techniques into a full counseling session</a:t>
            </a:r>
            <a:br>
              <a:rPr lang="en-US" dirty="0"/>
            </a:b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Agenda:</a:t>
            </a:r>
          </a:p>
          <a:p>
            <a:r>
              <a:rPr lang="en-US" dirty="0"/>
              <a:t>Student presentations</a:t>
            </a:r>
          </a:p>
          <a:p>
            <a:r>
              <a:rPr lang="en-US" dirty="0"/>
              <a:t>Re-Cap:  check in from last week</a:t>
            </a:r>
          </a:p>
          <a:p>
            <a:r>
              <a:rPr lang="en-US" dirty="0"/>
              <a:t>Review change talk square</a:t>
            </a:r>
          </a:p>
          <a:p>
            <a:r>
              <a:rPr lang="en-US" dirty="0"/>
              <a:t>Discuss how to handle a client myth</a:t>
            </a:r>
          </a:p>
          <a:p>
            <a:r>
              <a:rPr lang="en-US" dirty="0"/>
              <a:t>Revisit providing advice</a:t>
            </a:r>
          </a:p>
          <a:p>
            <a:r>
              <a:rPr lang="en-US" dirty="0"/>
              <a:t>Practice proving neutral advice in an E/O/E format</a:t>
            </a:r>
          </a:p>
          <a:p>
            <a:r>
              <a:rPr lang="en-US" dirty="0"/>
              <a:t>Group activity: putting it all together</a:t>
            </a:r>
          </a:p>
          <a:p>
            <a:r>
              <a:rPr lang="en-US" dirty="0"/>
              <a:t>1 minute essay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021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36097"/>
          </a:xfrm>
        </p:spPr>
        <p:txBody>
          <a:bodyPr/>
          <a:lstStyle/>
          <a:p>
            <a:r>
              <a:rPr lang="en-US" dirty="0"/>
              <a:t>Review: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76964"/>
            <a:ext cx="9793111" cy="4771436"/>
          </a:xfrm>
        </p:spPr>
        <p:txBody>
          <a:bodyPr>
            <a:normAutofit/>
          </a:bodyPr>
          <a:lstStyle/>
          <a:p>
            <a:r>
              <a:rPr lang="en-US" dirty="0"/>
              <a:t>Who gives change talk? </a:t>
            </a:r>
          </a:p>
          <a:p>
            <a:r>
              <a:rPr lang="en-US" dirty="0"/>
              <a:t>How should counselors respond to change talk?</a:t>
            </a:r>
          </a:p>
          <a:p>
            <a:r>
              <a:rPr lang="en-US" dirty="0"/>
              <a:t>How should counselors respond to stay the same talk?</a:t>
            </a:r>
          </a:p>
          <a:p>
            <a:r>
              <a:rPr lang="en-US" dirty="0"/>
              <a:t>What are the steps to backing off? </a:t>
            </a:r>
          </a:p>
          <a:p>
            <a:r>
              <a:rPr lang="en-US" dirty="0"/>
              <a:t>Last presentation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06135"/>
            <a:ext cx="5896708" cy="35955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18270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Responding to change talk (EARS)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772239"/>
            <a:ext cx="10095731" cy="447616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 u="sng" dirty="0"/>
              <a:t>E</a:t>
            </a:r>
            <a:r>
              <a:rPr lang="en-US" sz="2400" dirty="0"/>
              <a:t>laborating: In what way... ?; Tell me more...; What else?  </a:t>
            </a:r>
          </a:p>
          <a:p>
            <a:pPr>
              <a:spcBef>
                <a:spcPts val="1800"/>
              </a:spcBef>
            </a:pPr>
            <a:r>
              <a:rPr lang="en-US" sz="2400" u="sng" dirty="0"/>
              <a:t>A</a:t>
            </a:r>
            <a:r>
              <a:rPr lang="en-US" sz="2400" dirty="0"/>
              <a:t>ffirming: That took a lot of courage; You’re a person who can make changes when you need to...</a:t>
            </a:r>
          </a:p>
          <a:p>
            <a:pPr>
              <a:spcBef>
                <a:spcPts val="1800"/>
              </a:spcBef>
            </a:pPr>
            <a:r>
              <a:rPr lang="en-US" sz="2400" u="sng" dirty="0"/>
              <a:t>R</a:t>
            </a:r>
            <a:r>
              <a:rPr lang="en-US" sz="2400" dirty="0"/>
              <a:t>eflecting: That’s really important to you ...; You realize it’s become a problem...</a:t>
            </a:r>
          </a:p>
          <a:p>
            <a:pPr>
              <a:spcBef>
                <a:spcPts val="1800"/>
              </a:spcBef>
            </a:pPr>
            <a:r>
              <a:rPr lang="en-US" sz="2400" u="sng" dirty="0"/>
              <a:t>S</a:t>
            </a:r>
            <a:r>
              <a:rPr lang="en-US" sz="2400" dirty="0"/>
              <a:t>ummarizing: There are a number of things I’m hearing about your situation. First, you’re concerned about..... Also, you feel..., and you are thinking...</a:t>
            </a:r>
          </a:p>
          <a:p>
            <a:pPr>
              <a:spcBef>
                <a:spcPts val="1800"/>
              </a:spcBef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84961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Responding to stay the same talk (DARA)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772239"/>
            <a:ext cx="10095731" cy="447616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 b="1" dirty="0">
                <a:solidFill>
                  <a:schemeClr val="accent2"/>
                </a:solidFill>
              </a:rPr>
              <a:t>D</a:t>
            </a:r>
            <a:r>
              <a:rPr lang="en-US" sz="2400" dirty="0"/>
              <a:t>ouble sided reflections: “so on the one hand…but on the other…</a:t>
            </a:r>
          </a:p>
          <a:p>
            <a:pPr>
              <a:spcBef>
                <a:spcPts val="1800"/>
              </a:spcBef>
            </a:pPr>
            <a:r>
              <a:rPr lang="en-US" sz="2400" b="1" dirty="0">
                <a:solidFill>
                  <a:schemeClr val="accent2"/>
                </a:solidFill>
              </a:rPr>
              <a:t>A</a:t>
            </a:r>
            <a:r>
              <a:rPr lang="en-US" sz="2400" dirty="0"/>
              <a:t>ffirming strengths: “this has been super frustrating for you and you’re really determined” “you really care about your child”</a:t>
            </a:r>
          </a:p>
          <a:p>
            <a:pPr>
              <a:spcBef>
                <a:spcPts val="1800"/>
              </a:spcBef>
            </a:pPr>
            <a:r>
              <a:rPr lang="en-US" sz="2400" b="1" dirty="0">
                <a:solidFill>
                  <a:schemeClr val="accent2"/>
                </a:solidFill>
              </a:rPr>
              <a:t>R</a:t>
            </a:r>
            <a:r>
              <a:rPr lang="en-US" sz="2400" dirty="0"/>
              <a:t>eframe: “you’d like to find activities you have time for.” “your parents really care about you.”</a:t>
            </a:r>
          </a:p>
          <a:p>
            <a:pPr>
              <a:spcBef>
                <a:spcPts val="1800"/>
              </a:spcBef>
            </a:pPr>
            <a:r>
              <a:rPr lang="en-US" sz="2400" b="1" dirty="0">
                <a:solidFill>
                  <a:schemeClr val="accent2"/>
                </a:solidFill>
              </a:rPr>
              <a:t>A</a:t>
            </a:r>
            <a:r>
              <a:rPr lang="en-US" sz="2400" dirty="0"/>
              <a:t>mplifying: “Cutting back on soda make no sense for you right now.”</a:t>
            </a:r>
          </a:p>
          <a:p>
            <a:pPr>
              <a:spcBef>
                <a:spcPts val="1800"/>
              </a:spcBef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0140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Backing Off &amp; Getting Back on Track (review)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altLang="en-US" sz="3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State what you see/hear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altLang="en-US" sz="3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Acknowledge the resistance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altLang="en-US" sz="3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Shift back in your chair &amp; breathe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altLang="en-US" sz="3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Offer to let go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altLang="en-US" sz="3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Ask/Review client’s goals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en-US" altLang="en-US" sz="3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Find what the client wants to work on (if anything).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484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a Myth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112" y="1505185"/>
            <a:ext cx="5104540" cy="4751153"/>
          </a:xfrm>
        </p:spPr>
        <p:txBody>
          <a:bodyPr>
            <a:normAutofit/>
          </a:bodyPr>
          <a:lstStyle/>
          <a:p>
            <a:r>
              <a:rPr lang="en-US" sz="2800" dirty="0"/>
              <a:t>Kellogg Video: </a:t>
            </a:r>
            <a:r>
              <a:rPr lang="en-US" sz="2800" dirty="0">
                <a:hlinkClick r:id="rId2"/>
              </a:rPr>
              <a:t>https://www.youtube.com/embed/uFldGppHFak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What are the questions  Kellogg asks as she handles the myth? What is there besides elicit/provide/elicit?.</a:t>
            </a:r>
            <a:br>
              <a:rPr lang="en-US" sz="2800" dirty="0"/>
            </a:br>
            <a:r>
              <a:rPr lang="en-US" sz="2800" dirty="0"/>
              <a:t> 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9195" r="9195"/>
          <a:stretch>
            <a:fillRect/>
          </a:stretch>
        </p:blipFill>
        <p:spPr>
          <a:xfrm>
            <a:off x="6369456" y="1585721"/>
            <a:ext cx="4396341" cy="4200245"/>
          </a:xfrm>
        </p:spPr>
      </p:pic>
    </p:spTree>
    <p:extLst>
      <p:ext uri="{BB962C8B-B14F-4D97-AF65-F5344CB8AC3E}">
        <p14:creationId xmlns:p14="http://schemas.microsoft.com/office/powerpoint/2010/main" val="174589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04582"/>
          </a:xfrm>
        </p:spPr>
        <p:txBody>
          <a:bodyPr/>
          <a:lstStyle/>
          <a:p>
            <a:r>
              <a:rPr lang="en-US" dirty="0"/>
              <a:t>Practice Handling a Myth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092" y="1392296"/>
            <a:ext cx="10844182" cy="5122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Client: think of a myth (worth addressing).</a:t>
            </a:r>
            <a:endParaRPr lang="en-US" sz="2800" u="sng" dirty="0"/>
          </a:p>
          <a:p>
            <a:pPr marL="0" indent="0">
              <a:buNone/>
            </a:pPr>
            <a:r>
              <a:rPr lang="en-US" sz="2800" u="sng" dirty="0"/>
              <a:t>Counselor’s Steps: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Ask your client to explain more. Use reflection, affirming, and reframing. Build relationship/rapport/shared respect. </a:t>
            </a:r>
            <a:br>
              <a:rPr lang="en-US" sz="2800" dirty="0"/>
            </a:b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Summarize theirs and ask about sharing yours. </a:t>
            </a:r>
            <a:br>
              <a:rPr lang="en-US" sz="2800" dirty="0"/>
            </a:b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Provide facts without urgency.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Elicit their response. </a:t>
            </a:r>
          </a:p>
        </p:txBody>
      </p:sp>
    </p:spTree>
    <p:extLst>
      <p:ext uri="{BB962C8B-B14F-4D97-AF65-F5344CB8AC3E}">
        <p14:creationId xmlns:p14="http://schemas.microsoft.com/office/powerpoint/2010/main" val="2139842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Providing 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38" y="1171575"/>
            <a:ext cx="10515600" cy="5429249"/>
          </a:xfrm>
        </p:spPr>
        <p:txBody>
          <a:bodyPr>
            <a:normAutofit/>
          </a:bodyPr>
          <a:lstStyle/>
          <a:p>
            <a:r>
              <a:rPr lang="en-US" sz="3200" dirty="0"/>
              <a:t>Avoid </a:t>
            </a:r>
            <a:r>
              <a:rPr lang="en-US" sz="3200" dirty="0" err="1"/>
              <a:t>Queggestions</a:t>
            </a:r>
            <a:endParaRPr lang="en-US" sz="3200" dirty="0"/>
          </a:p>
          <a:p>
            <a:pPr lvl="1"/>
            <a:r>
              <a:rPr lang="en-US" sz="3000" dirty="0"/>
              <a:t>What if you got up 15 minutes earlier in the morning?</a:t>
            </a:r>
          </a:p>
          <a:p>
            <a:pPr lvl="1"/>
            <a:r>
              <a:rPr lang="en-US" sz="3000" dirty="0"/>
              <a:t>Could you prep your lunch at night?</a:t>
            </a:r>
            <a:br>
              <a:rPr lang="en-US" sz="3000" dirty="0"/>
            </a:br>
            <a:endParaRPr lang="en-US" sz="3000" dirty="0"/>
          </a:p>
          <a:p>
            <a:r>
              <a:rPr lang="en-US" sz="3200" dirty="0"/>
              <a:t>Instead, “I’ve got an idea; would it be okay if I shared it?”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/>
              <a:t>“Some of my other clients find. . .” </a:t>
            </a:r>
            <a:r>
              <a:rPr lang="en-US" sz="2800" dirty="0">
                <a:solidFill>
                  <a:srgbClr val="00B0F0"/>
                </a:solidFill>
              </a:rPr>
              <a:t>(better and more effective than “What works for me is…”)</a:t>
            </a:r>
          </a:p>
          <a:p>
            <a:pPr marL="457200" lvl="1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846621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18882"/>
          </a:xfrm>
        </p:spPr>
        <p:txBody>
          <a:bodyPr/>
          <a:lstStyle/>
          <a:p>
            <a:r>
              <a:rPr lang="en-US" dirty="0"/>
              <a:t>Preface Advice </a:t>
            </a:r>
            <a:r>
              <a:rPr lang="en-US"/>
              <a:t>with Choice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371600"/>
            <a:ext cx="9403742" cy="4876799"/>
          </a:xfrm>
        </p:spPr>
        <p:txBody>
          <a:bodyPr/>
          <a:lstStyle/>
          <a:p>
            <a:r>
              <a:rPr lang="en-US" sz="3200" dirty="0"/>
              <a:t>You might consider. . .</a:t>
            </a:r>
          </a:p>
          <a:p>
            <a:r>
              <a:rPr lang="en-US" sz="3200" dirty="0"/>
              <a:t>This might be an option. . .</a:t>
            </a:r>
          </a:p>
          <a:p>
            <a:r>
              <a:rPr lang="en-US" sz="3200" dirty="0"/>
              <a:t>It’s up to you, I’ll give you some options.</a:t>
            </a:r>
          </a:p>
          <a:p>
            <a:r>
              <a:rPr lang="en-US" sz="3200" dirty="0"/>
              <a:t>This idea might not fit for you.</a:t>
            </a:r>
          </a:p>
          <a:p>
            <a:r>
              <a:rPr lang="en-US" sz="3200" dirty="0"/>
              <a:t>I can’t tell you what to do.  This is what others have done.</a:t>
            </a:r>
          </a:p>
          <a:p>
            <a:r>
              <a:rPr lang="en-US" sz="3200" dirty="0"/>
              <a:t>You could try.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25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 into 6 groups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skit showing handling a dangerous myth. </a:t>
            </a:r>
          </a:p>
        </p:txBody>
      </p:sp>
    </p:spTree>
    <p:extLst>
      <p:ext uri="{BB962C8B-B14F-4D97-AF65-F5344CB8AC3E}">
        <p14:creationId xmlns:p14="http://schemas.microsoft.com/office/powerpoint/2010/main" val="3501038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 in an outpatient session</a:t>
            </a:r>
          </a:p>
        </p:txBody>
      </p:sp>
      <p:pic>
        <p:nvPicPr>
          <p:cNvPr id="1030" name="Picture 6" descr="Image result for four processes M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040" y="2665142"/>
            <a:ext cx="8359160" cy="306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582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Engaging: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942" y="1607015"/>
            <a:ext cx="10369108" cy="4577475"/>
          </a:xfrm>
        </p:spPr>
        <p:txBody>
          <a:bodyPr>
            <a:normAutofit/>
          </a:bodyPr>
          <a:lstStyle/>
          <a:p>
            <a:r>
              <a:rPr lang="en-US" dirty="0"/>
              <a:t>Confident, warm, introduction…fully present with the client</a:t>
            </a:r>
          </a:p>
          <a:p>
            <a:endParaRPr lang="en-US" dirty="0"/>
          </a:p>
          <a:p>
            <a:r>
              <a:rPr lang="en-US" dirty="0"/>
              <a:t>Unpack using OARS</a:t>
            </a:r>
          </a:p>
          <a:p>
            <a:pPr marL="1425575" lvl="1"/>
            <a:r>
              <a:rPr lang="en-US" sz="2400" dirty="0"/>
              <a:t>Client’s objectives, </a:t>
            </a:r>
          </a:p>
          <a:p>
            <a:pPr marL="1425575" lvl="1"/>
            <a:r>
              <a:rPr lang="en-US" sz="2400" dirty="0"/>
              <a:t>Background</a:t>
            </a:r>
          </a:p>
          <a:p>
            <a:pPr marL="1425575" lvl="1"/>
            <a:r>
              <a:rPr lang="en-US" sz="2400" dirty="0"/>
              <a:t>Current environment </a:t>
            </a:r>
          </a:p>
          <a:p>
            <a:pPr marL="1425575" lvl="1"/>
            <a:r>
              <a:rPr lang="en-US" sz="2800" dirty="0"/>
              <a:t>Get a sense of the main etiology</a:t>
            </a:r>
          </a:p>
          <a:p>
            <a:pPr lvl="1"/>
            <a:endParaRPr lang="en-US" dirty="0"/>
          </a:p>
          <a:p>
            <a:r>
              <a:rPr lang="en-US" sz="2400" dirty="0"/>
              <a:t>Elicit or brainstorm ideas with the client about what actions they could take. </a:t>
            </a:r>
          </a:p>
        </p:txBody>
      </p:sp>
      <p:pic>
        <p:nvPicPr>
          <p:cNvPr id="2050" name="Picture 2" descr="Image result for unpack a suitcase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935" y="2196951"/>
            <a:ext cx="2831499" cy="283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017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en-US" dirty="0"/>
              <a:t>Step 2: Focusing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900"/>
              <a:t>Using E/P/E, provide information/nutrition education as needed. </a:t>
            </a:r>
          </a:p>
          <a:p>
            <a:pPr>
              <a:lnSpc>
                <a:spcPct val="90000"/>
              </a:lnSpc>
            </a:pPr>
            <a:endParaRPr lang="en-US" sz="1900"/>
          </a:p>
          <a:p>
            <a:pPr>
              <a:lnSpc>
                <a:spcPct val="90000"/>
              </a:lnSpc>
            </a:pPr>
            <a:r>
              <a:rPr lang="en-US" sz="1900"/>
              <a:t>Ask the client to decide on steps they’d might like to take</a:t>
            </a:r>
          </a:p>
          <a:p>
            <a:pPr>
              <a:lnSpc>
                <a:spcPct val="90000"/>
              </a:lnSpc>
            </a:pPr>
            <a:endParaRPr lang="en-US" sz="1900"/>
          </a:p>
          <a:p>
            <a:pPr>
              <a:lnSpc>
                <a:spcPct val="90000"/>
              </a:lnSpc>
            </a:pPr>
            <a:r>
              <a:rPr lang="en-US" sz="1900"/>
              <a:t>Using E/P/E add your ideas for changes</a:t>
            </a:r>
          </a:p>
          <a:p>
            <a:pPr>
              <a:lnSpc>
                <a:spcPct val="90000"/>
              </a:lnSpc>
            </a:pPr>
            <a:r>
              <a:rPr lang="en-US" sz="1900"/>
              <a:t>Elicit change talk and sustain talk/obstacles</a:t>
            </a:r>
          </a:p>
        </p:txBody>
      </p:sp>
      <p:sp>
        <p:nvSpPr>
          <p:cNvPr id="13" name="Freeform 31">
            <a:extLst>
              <a:ext uri="{FF2B5EF4-FFF2-40B4-BE49-F238E27FC236}">
                <a16:creationId xmlns:a16="http://schemas.microsoft.com/office/drawing/2014/main" id="{D6CEF2A9-EF08-4FB3-AFFB-C5F77AB6E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09C3C2-C0A8-4559-8462-8007573DF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992" y="0"/>
            <a:ext cx="609842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C535542-B72A-4DE0-BE5A-5EA00508C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1712D9-BF5F-4CFE-802E-DC5F7C384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831" y="647698"/>
            <a:ext cx="4728210" cy="5562601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DF0705-615B-4CF3-A16F-8C14680D8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5034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Evoking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3350701" cy="4195481"/>
          </a:xfrm>
        </p:spPr>
        <p:txBody>
          <a:bodyPr>
            <a:normAutofit/>
          </a:bodyPr>
          <a:lstStyle/>
          <a:p>
            <a:r>
              <a:rPr lang="en-US" dirty="0"/>
              <a:t>Ask why making these changes is important to them. </a:t>
            </a:r>
          </a:p>
          <a:p>
            <a:r>
              <a:rPr lang="en-US" dirty="0"/>
              <a:t>Ask client about obstacles they might encounter. </a:t>
            </a:r>
          </a:p>
          <a:p>
            <a:r>
              <a:rPr lang="en-US" dirty="0"/>
              <a:t>Respond to change talk and sustain talk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276" y="1639836"/>
            <a:ext cx="6817626" cy="378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59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66684"/>
            <a:ext cx="8946541" cy="4881715"/>
          </a:xfrm>
        </p:spPr>
        <p:txBody>
          <a:bodyPr/>
          <a:lstStyle/>
          <a:p>
            <a:r>
              <a:rPr lang="en-US" dirty="0"/>
              <a:t>With client, make a specific “if” “then”-type plans</a:t>
            </a:r>
          </a:p>
          <a:p>
            <a:endParaRPr lang="en-US" dirty="0"/>
          </a:p>
          <a:p>
            <a:r>
              <a:rPr lang="en-US" dirty="0"/>
              <a:t>Provide a verbal and print summary of wishes, reasons, obstacles, and plans. </a:t>
            </a:r>
          </a:p>
          <a:p>
            <a:r>
              <a:rPr lang="en-US" dirty="0"/>
              <a:t>Provide print or online resources. </a:t>
            </a:r>
          </a:p>
          <a:p>
            <a:r>
              <a:rPr lang="en-US" dirty="0"/>
              <a:t>Arrange the next meeting.</a:t>
            </a:r>
          </a:p>
          <a:p>
            <a:r>
              <a:rPr lang="en-US" dirty="0"/>
              <a:t>Document  client’s plans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0275" y="2809875"/>
            <a:ext cx="6278990" cy="353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44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Ensure clients have what they need to follow through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personalized, realistic, client-directed plan during the session. </a:t>
            </a:r>
          </a:p>
          <a:p>
            <a:r>
              <a:rPr lang="en-US" dirty="0"/>
              <a:t>Make sure the plan includes overcoming likely obstacles (self-talk obstacles, environmental obstacles, social obstacles, etc.)</a:t>
            </a:r>
          </a:p>
          <a:p>
            <a:r>
              <a:rPr lang="en-US" dirty="0"/>
              <a:t>Provide a print and emailed summary of the session including wish, reasons, obstacles, and plans; </a:t>
            </a:r>
          </a:p>
          <a:p>
            <a:r>
              <a:rPr lang="en-US" dirty="0"/>
              <a:t>Facilitate any needed referrals with a warm or passive hand-off; </a:t>
            </a:r>
          </a:p>
          <a:p>
            <a:r>
              <a:rPr lang="en-US" dirty="0"/>
              <a:t>Provide additional print, community, and online resources.</a:t>
            </a:r>
          </a:p>
        </p:txBody>
      </p:sp>
    </p:spTree>
    <p:extLst>
      <p:ext uri="{BB962C8B-B14F-4D97-AF65-F5344CB8AC3E}">
        <p14:creationId xmlns:p14="http://schemas.microsoft.com/office/powerpoint/2010/main" val="1240100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572495" cy="1400530"/>
          </a:xfrm>
        </p:spPr>
        <p:txBody>
          <a:bodyPr/>
          <a:lstStyle/>
          <a:p>
            <a:r>
              <a:rPr lang="en-US" u="sng" dirty="0"/>
              <a:t>Activity: </a:t>
            </a:r>
            <a:br>
              <a:rPr lang="en-US" dirty="0"/>
            </a:br>
            <a:r>
              <a:rPr lang="en-US" dirty="0"/>
              <a:t>Provide counseling to our guests</a:t>
            </a:r>
            <a:r>
              <a:rPr lang="en-US" sz="3600" dirty="0"/>
              <a:t>.</a:t>
            </a:r>
            <a:r>
              <a:rPr lang="en-US" sz="1000" dirty="0"/>
              <a:t> </a:t>
            </a:r>
            <a:br>
              <a:rPr lang="en-US" sz="1000" dirty="0"/>
            </a:br>
            <a:br>
              <a:rPr lang="en-US" sz="1000" dirty="0"/>
            </a:br>
            <a:r>
              <a:rPr lang="en-US" sz="3600" dirty="0"/>
              <a:t>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965" y="2979175"/>
            <a:ext cx="4874320" cy="30464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46111" y="2455392"/>
            <a:ext cx="51745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Using the 4-phases and WOOP framework, help them make a plan. </a:t>
            </a:r>
          </a:p>
          <a:p>
            <a:endParaRPr lang="en-US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Use the hand-out to “check” the plan. </a:t>
            </a:r>
          </a:p>
        </p:txBody>
      </p:sp>
    </p:spTree>
    <p:extLst>
      <p:ext uri="{BB962C8B-B14F-4D97-AF65-F5344CB8AC3E}">
        <p14:creationId xmlns:p14="http://schemas.microsoft.com/office/powerpoint/2010/main" val="2109151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the group presentation</a:t>
            </a:r>
            <a:br>
              <a:rPr lang="en-US" dirty="0"/>
            </a:br>
            <a:r>
              <a:rPr lang="en-US" dirty="0"/>
              <a:t>or anything else. </a:t>
            </a:r>
          </a:p>
        </p:txBody>
      </p:sp>
    </p:spTree>
    <p:extLst>
      <p:ext uri="{BB962C8B-B14F-4D97-AF65-F5344CB8AC3E}">
        <p14:creationId xmlns:p14="http://schemas.microsoft.com/office/powerpoint/2010/main" val="266301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869</Words>
  <Application>Microsoft Office PowerPoint</Application>
  <PresentationFormat>Widescreen</PresentationFormat>
  <Paragraphs>105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Ion</vt:lpstr>
      <vt:lpstr>Week 11</vt:lpstr>
      <vt:lpstr>PowerPoint Presentation</vt:lpstr>
      <vt:lpstr>Review:</vt:lpstr>
      <vt:lpstr>Responding to change talk (EARS)</vt:lpstr>
      <vt:lpstr>Responding to stay the same talk (DARA)</vt:lpstr>
      <vt:lpstr>Backing Off &amp; Getting Back on Track (review)</vt:lpstr>
      <vt:lpstr>Handling a Myth</vt:lpstr>
      <vt:lpstr>Practice Handling a Myth</vt:lpstr>
      <vt:lpstr>Review Providing Advice</vt:lpstr>
      <vt:lpstr>Preface Advice with Choice</vt:lpstr>
      <vt:lpstr>Divide into 6 groups </vt:lpstr>
      <vt:lpstr>Putting it all together in an outpatient session</vt:lpstr>
      <vt:lpstr>Step 1: Engaging:</vt:lpstr>
      <vt:lpstr>Step 2: Focusing </vt:lpstr>
      <vt:lpstr>Step 3: Evoking</vt:lpstr>
      <vt:lpstr>Step 4: Planning</vt:lpstr>
      <vt:lpstr>Ensure clients have what they need to follow through</vt:lpstr>
      <vt:lpstr>Activity:  Provide counseling to our guests.     </vt:lpstr>
      <vt:lpstr>Questions about the group presentation or anything else.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11</dc:title>
  <dc:creator>Dormer, Cynthia</dc:creator>
  <cp:lastModifiedBy>rusul hamad</cp:lastModifiedBy>
  <cp:revision>2</cp:revision>
  <dcterms:created xsi:type="dcterms:W3CDTF">2020-04-06T19:01:40Z</dcterms:created>
  <dcterms:modified xsi:type="dcterms:W3CDTF">2020-05-05T16:12:56Z</dcterms:modified>
</cp:coreProperties>
</file>